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96" r:id="rId2"/>
    <p:sldId id="297" r:id="rId3"/>
    <p:sldId id="300" r:id="rId4"/>
    <p:sldId id="298" r:id="rId5"/>
    <p:sldId id="301" r:id="rId6"/>
    <p:sldId id="313" r:id="rId7"/>
    <p:sldId id="303" r:id="rId8"/>
    <p:sldId id="304" r:id="rId9"/>
    <p:sldId id="307" r:id="rId10"/>
    <p:sldId id="308" r:id="rId11"/>
    <p:sldId id="310" r:id="rId12"/>
    <p:sldId id="311" r:id="rId13"/>
    <p:sldId id="312" r:id="rId14"/>
    <p:sldId id="314" r:id="rId15"/>
    <p:sldId id="315" r:id="rId16"/>
    <p:sldId id="316" r:id="rId17"/>
    <p:sldId id="318" r:id="rId18"/>
    <p:sldId id="319" r:id="rId19"/>
    <p:sldId id="320" r:id="rId20"/>
    <p:sldId id="321" r:id="rId21"/>
    <p:sldId id="322" r:id="rId22"/>
    <p:sldId id="323" r:id="rId23"/>
  </p:sldIdLst>
  <p:sldSz cx="9144000" cy="6858000" type="screen4x3"/>
  <p:notesSz cx="6858000" cy="9144000"/>
  <p:photoAlbum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102" d="100"/>
          <a:sy n="102" d="100"/>
        </p:scale>
        <p:origin x="-23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141A9-50CF-49E1-A80E-BEDDFDA24A81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י"ב/תמוז/תשע"ב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D4253-09F9-412A-88C2-DF6E030F9724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88990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141A9-50CF-49E1-A80E-BEDDFDA24A81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י"ב/תמוז/תשע"ב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D4253-09F9-412A-88C2-DF6E030F9724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43007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141A9-50CF-49E1-A80E-BEDDFDA24A81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י"ב/תמוז/תשע"ב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D4253-09F9-412A-88C2-DF6E030F9724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0872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141A9-50CF-49E1-A80E-BEDDFDA24A81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י"ב/תמוז/תשע"ב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D4253-09F9-412A-88C2-DF6E030F9724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87042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141A9-50CF-49E1-A80E-BEDDFDA24A81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י"ב/תמוז/תשע"ב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D4253-09F9-412A-88C2-DF6E030F9724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7744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141A9-50CF-49E1-A80E-BEDDFDA24A81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י"ב/תמוז/תשע"ב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D4253-09F9-412A-88C2-DF6E030F9724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76989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141A9-50CF-49E1-A80E-BEDDFDA24A81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י"ב/תמוז/תשע"ב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D4253-09F9-412A-88C2-DF6E030F9724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23874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141A9-50CF-49E1-A80E-BEDDFDA24A81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י"ב/תמוז/תשע"ב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D4253-09F9-412A-88C2-DF6E030F9724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7829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141A9-50CF-49E1-A80E-BEDDFDA24A81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י"ב/תמוז/תשע"ב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D4253-09F9-412A-88C2-DF6E030F9724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7354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141A9-50CF-49E1-A80E-BEDDFDA24A81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י"ב/תמוז/תשע"ב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D4253-09F9-412A-88C2-DF6E030F9724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12195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141A9-50CF-49E1-A80E-BEDDFDA24A81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י"ב/תמוז/תשע"ב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D4253-09F9-412A-88C2-DF6E030F9724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72000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3141A9-50CF-49E1-A80E-BEDDFDA24A81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י"ב/תמוז/תשע"ב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0D4253-09F9-412A-88C2-DF6E030F9724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303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logo3langs"/>
          <p:cNvPicPr>
            <a:picLocks noGrp="1" noChangeAspect="1" noChangeArrowheads="1"/>
          </p:cNvPicPr>
          <p:nvPr>
            <p:ph type="title"/>
          </p:nvPr>
        </p:nvPicPr>
        <p:blipFill>
          <a:blip r:embed="rId2" cstate="email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39055" y="1829296"/>
            <a:ext cx="8353425" cy="2463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9358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84976" cy="1440160"/>
          </a:xfrm>
        </p:spPr>
        <p:txBody>
          <a:bodyPr>
            <a:noAutofit/>
          </a:bodyPr>
          <a:lstStyle/>
          <a:p>
            <a:pPr rtl="0"/>
            <a:r>
              <a:rPr lang="en-US" sz="2400" dirty="0"/>
              <a:t>Bridging the Gap has proven </a:t>
            </a:r>
            <a:r>
              <a:rPr lang="en-US" sz="2400" dirty="0" smtClean="0"/>
              <a:t>to be a </a:t>
            </a:r>
            <a:r>
              <a:rPr lang="en-US" sz="2400" dirty="0"/>
              <a:t>twofold success: </a:t>
            </a:r>
            <a:r>
              <a:rPr lang="en-US" sz="2400" dirty="0" smtClean="0"/>
              <a:t>Firstly, the </a:t>
            </a:r>
            <a:r>
              <a:rPr lang="en-US" sz="2400" dirty="0"/>
              <a:t>Jewish and Arab students </a:t>
            </a:r>
            <a:r>
              <a:rPr lang="en-US" sz="2400" dirty="0" smtClean="0"/>
              <a:t>both chose this art </a:t>
            </a:r>
            <a:r>
              <a:rPr lang="en-US" sz="2400" dirty="0"/>
              <a:t>program as </a:t>
            </a:r>
            <a:r>
              <a:rPr lang="en-US" sz="2400" dirty="0" smtClean="0"/>
              <a:t>their </a:t>
            </a:r>
            <a:r>
              <a:rPr lang="en-US" sz="2400" dirty="0"/>
              <a:t>preferred after school </a:t>
            </a:r>
            <a:r>
              <a:rPr lang="en-US" sz="2400" dirty="0" smtClean="0"/>
              <a:t>activity, and demonstrated their </a:t>
            </a:r>
            <a:r>
              <a:rPr lang="en-US" sz="2400" dirty="0"/>
              <a:t>commitment to </a:t>
            </a:r>
            <a:r>
              <a:rPr lang="en-US" sz="2400" dirty="0" smtClean="0"/>
              <a:t>it throughout the year.</a:t>
            </a:r>
            <a:endParaRPr lang="he-IL" sz="2400" dirty="0"/>
          </a:p>
        </p:txBody>
      </p:sp>
      <p:pic>
        <p:nvPicPr>
          <p:cNvPr id="7" name="תמונה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91780" y="1832344"/>
            <a:ext cx="3960440" cy="2790545"/>
          </a:xfrm>
          <a:prstGeom prst="rect">
            <a:avLst/>
          </a:prstGeom>
        </p:spPr>
      </p:pic>
      <p:pic>
        <p:nvPicPr>
          <p:cNvPr id="4" name="מציין מיקום תוכן 3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046003">
            <a:off x="316736" y="1749418"/>
            <a:ext cx="2555776" cy="1916832"/>
          </a:xfrm>
        </p:spPr>
      </p:pic>
      <p:pic>
        <p:nvPicPr>
          <p:cNvPr id="5" name="תמונה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47853">
            <a:off x="5998911" y="3258661"/>
            <a:ext cx="2986983" cy="224023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5536" y="5212357"/>
            <a:ext cx="8280920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2400" dirty="0" smtClean="0"/>
              <a:t>Secondly, the program successfully addressed the </a:t>
            </a:r>
            <a:r>
              <a:rPr lang="en-US" sz="2400" dirty="0"/>
              <a:t>hard-core issues that intrigue students on both sides, without </a:t>
            </a:r>
            <a:r>
              <a:rPr lang="en-US" sz="2400" dirty="0" smtClean="0"/>
              <a:t>‘sugar-coating’ </a:t>
            </a:r>
            <a:r>
              <a:rPr lang="en-US" sz="2400" dirty="0"/>
              <a:t>them.</a:t>
            </a:r>
            <a:r>
              <a:rPr lang="en-US" dirty="0"/>
              <a:t> 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514898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043608" y="116632"/>
            <a:ext cx="6624736" cy="1301006"/>
          </a:xfrm>
        </p:spPr>
        <p:txBody>
          <a:bodyPr>
            <a:noAutofit/>
          </a:bodyPr>
          <a:lstStyle/>
          <a:p>
            <a:pPr rtl="0"/>
            <a:r>
              <a:rPr lang="en-US" sz="3200" dirty="0" smtClean="0"/>
              <a:t>In June 2012, all 6</a:t>
            </a:r>
            <a:r>
              <a:rPr lang="en-US" sz="3200" baseline="30000" dirty="0" smtClean="0"/>
              <a:t>th</a:t>
            </a:r>
            <a:r>
              <a:rPr lang="en-US" sz="3200" dirty="0" smtClean="0"/>
              <a:t> grade students went on a trip to Jaffa</a:t>
            </a:r>
            <a:r>
              <a:rPr lang="en-US" sz="3600" dirty="0" smtClean="0"/>
              <a:t>.</a:t>
            </a:r>
            <a:endParaRPr lang="he-IL" sz="3600" dirty="0"/>
          </a:p>
        </p:txBody>
      </p:sp>
      <p:pic>
        <p:nvPicPr>
          <p:cNvPr id="5" name="תמונה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608" y="1484784"/>
            <a:ext cx="6798298" cy="5098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484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148064" y="4077072"/>
            <a:ext cx="3888432" cy="236988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0"/>
            <a:r>
              <a:rPr lang="en-US" sz="2400" dirty="0" smtClean="0"/>
              <a:t>The play revolves around two good friends,</a:t>
            </a:r>
            <a:br>
              <a:rPr lang="en-US" sz="2400" dirty="0" smtClean="0"/>
            </a:br>
            <a:r>
              <a:rPr lang="en-US" sz="2400" dirty="0" smtClean="0"/>
              <a:t>an Arab and a Jew, who fly together</a:t>
            </a:r>
            <a:br>
              <a:rPr lang="en-US" sz="2400" dirty="0" smtClean="0"/>
            </a:br>
            <a:r>
              <a:rPr lang="en-US" sz="2400" dirty="0" smtClean="0"/>
              <a:t>in a spaceship to another planet</a:t>
            </a:r>
            <a:r>
              <a:rPr lang="en-US" sz="2800" dirty="0" smtClean="0"/>
              <a:t>.</a:t>
            </a:r>
            <a:endParaRPr lang="he-IL" sz="2800" dirty="0"/>
          </a:p>
        </p:txBody>
      </p:sp>
      <p:pic>
        <p:nvPicPr>
          <p:cNvPr id="4" name="מציין מיקום תוכן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53486">
            <a:off x="336494" y="3030339"/>
            <a:ext cx="4268292" cy="3201219"/>
          </a:xfrm>
        </p:spPr>
      </p:pic>
      <p:pic>
        <p:nvPicPr>
          <p:cNvPr id="6" name="תמונה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95936" y="332656"/>
            <a:ext cx="4764022" cy="3573016"/>
          </a:xfrm>
          <a:prstGeom prst="rect">
            <a:avLst/>
          </a:prstGeom>
        </p:spPr>
      </p:pic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3456384" cy="2592288"/>
          </a:xfrm>
        </p:spPr>
        <p:txBody>
          <a:bodyPr>
            <a:noAutofit/>
          </a:bodyPr>
          <a:lstStyle/>
          <a:p>
            <a:pPr algn="l" rtl="0"/>
            <a:r>
              <a:rPr lang="en-US" sz="2400" dirty="0" smtClean="0"/>
              <a:t>The children watched a play called “The Trip to the Cheese Planet” by the Arab-Hebrew Theater, Jaffa. </a:t>
            </a:r>
            <a:endParaRPr lang="he-IL" sz="2400" dirty="0"/>
          </a:p>
        </p:txBody>
      </p:sp>
    </p:spTree>
    <p:extLst>
      <p:ext uri="{BB962C8B-B14F-4D97-AF65-F5344CB8AC3E}">
        <p14:creationId xmlns:p14="http://schemas.microsoft.com/office/powerpoint/2010/main" val="1744489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תמונה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63315" y="3717032"/>
            <a:ext cx="3923928" cy="2942946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617850">
            <a:off x="4752477" y="1103724"/>
            <a:ext cx="4067944" cy="305095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</p:pic>
      <p:pic>
        <p:nvPicPr>
          <p:cNvPr id="9" name="תמונה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89885">
            <a:off x="502399" y="1184733"/>
            <a:ext cx="3851920" cy="2888940"/>
          </a:xfrm>
          <a:prstGeom prst="rect">
            <a:avLst/>
          </a:prstGeom>
        </p:spPr>
      </p:pic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 rot="21014272">
            <a:off x="87116" y="4250972"/>
            <a:ext cx="3092549" cy="2248058"/>
          </a:xfrm>
        </p:spPr>
        <p:txBody>
          <a:bodyPr>
            <a:normAutofit fontScale="90000"/>
          </a:bodyPr>
          <a:lstStyle/>
          <a:p>
            <a:pPr rtl="0"/>
            <a:r>
              <a:rPr lang="en-US" sz="3200" dirty="0" smtClean="0"/>
              <a:t>The play was followed by a walk around Jaffa port and a painting session at sunset</a:t>
            </a:r>
            <a:endParaRPr lang="he-IL" sz="3200" dirty="0"/>
          </a:p>
        </p:txBody>
      </p:sp>
    </p:spTree>
    <p:extLst>
      <p:ext uri="{BB962C8B-B14F-4D97-AF65-F5344CB8AC3E}">
        <p14:creationId xmlns:p14="http://schemas.microsoft.com/office/powerpoint/2010/main" val="2364593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מציין מיקום תוכן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12048">
            <a:off x="5632477" y="1984597"/>
            <a:ext cx="3300823" cy="2192338"/>
          </a:xfrm>
        </p:spPr>
      </p:pic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1380" y="332656"/>
            <a:ext cx="3882548" cy="2304256"/>
          </a:xfrm>
        </p:spPr>
        <p:txBody>
          <a:bodyPr>
            <a:noAutofit/>
          </a:bodyPr>
          <a:lstStyle/>
          <a:p>
            <a:pPr algn="l" rtl="0"/>
            <a:r>
              <a:rPr lang="en-US" sz="3600" i="1" dirty="0" smtClean="0">
                <a:solidFill>
                  <a:srgbClr val="002060"/>
                </a:solidFill>
              </a:rPr>
              <a:t>Real co-existence:</a:t>
            </a:r>
            <a:r>
              <a:rPr lang="en-US" sz="3600" dirty="0" smtClean="0">
                <a:solidFill>
                  <a:srgbClr val="002060"/>
                </a:solidFill>
              </a:rPr>
              <a:t> Letting the children </a:t>
            </a:r>
            <a:r>
              <a:rPr lang="en-US" sz="3600" dirty="0">
                <a:solidFill>
                  <a:srgbClr val="002060"/>
                </a:solidFill>
              </a:rPr>
              <a:t>hear the two sides of the story</a:t>
            </a:r>
            <a:r>
              <a:rPr lang="en-US" sz="3600" dirty="0" smtClean="0">
                <a:solidFill>
                  <a:srgbClr val="002060"/>
                </a:solidFill>
              </a:rPr>
              <a:t>.</a:t>
            </a:r>
            <a:endParaRPr lang="he-IL" sz="3600" dirty="0">
              <a:solidFill>
                <a:srgbClr val="002060"/>
              </a:solidFill>
            </a:endParaRPr>
          </a:p>
        </p:txBody>
      </p:sp>
      <p:pic>
        <p:nvPicPr>
          <p:cNvPr id="7" name="תמונה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13" y="2893910"/>
            <a:ext cx="5005665" cy="3324658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4008" y="4016202"/>
            <a:ext cx="4262477" cy="283104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822" y="5626433"/>
            <a:ext cx="4752528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2400" dirty="0" smtClean="0"/>
              <a:t>“</a:t>
            </a:r>
            <a:r>
              <a:rPr lang="en-US" sz="2400" i="1" dirty="0" smtClean="0"/>
              <a:t>How come when the sun shines over my house in Jerusalem, missiles fly over the houses in the south?</a:t>
            </a:r>
            <a:r>
              <a:rPr lang="en-US" sz="2400" dirty="0" smtClean="0"/>
              <a:t>”</a:t>
            </a:r>
            <a:endParaRPr lang="he-IL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4644008" y="6163537"/>
            <a:ext cx="4270591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en-US" sz="2000" dirty="0" smtClean="0"/>
              <a:t>“</a:t>
            </a:r>
            <a:r>
              <a:rPr lang="en-US" sz="2000" i="1" dirty="0" smtClean="0"/>
              <a:t>Israeli soldiers kill Palestinian children!</a:t>
            </a:r>
            <a:r>
              <a:rPr lang="en-US" sz="2000" dirty="0" smtClean="0"/>
              <a:t>”</a:t>
            </a:r>
            <a:endParaRPr lang="he-IL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5868144" y="265872"/>
            <a:ext cx="3188026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0"/>
            <a:r>
              <a:rPr lang="en-US" sz="2400" dirty="0" smtClean="0">
                <a:solidFill>
                  <a:srgbClr val="002060"/>
                </a:solidFill>
              </a:rPr>
              <a:t>Students’ mages from the session following IDF retaliation in Gaza, for missile attacks on southern Israel.</a:t>
            </a:r>
            <a:endParaRPr lang="he-IL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832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תמונה 1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9792" y="116632"/>
            <a:ext cx="6375436" cy="4234432"/>
          </a:xfrm>
          <a:prstGeom prst="rect">
            <a:avLst/>
          </a:prstGeom>
        </p:spPr>
      </p:pic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6624736" cy="2232248"/>
          </a:xfrm>
        </p:spPr>
        <p:txBody>
          <a:bodyPr>
            <a:noAutofit/>
          </a:bodyPr>
          <a:lstStyle/>
          <a:p>
            <a:pPr algn="l" rtl="0"/>
            <a:r>
              <a:rPr lang="en-US" sz="2800" dirty="0"/>
              <a:t>This year, </a:t>
            </a:r>
            <a:r>
              <a:rPr lang="en-US" sz="2800" dirty="0" smtClean="0"/>
              <a:t>based </a:t>
            </a:r>
            <a:r>
              <a:rPr lang="en-US" sz="2800" dirty="0"/>
              <a:t>on the evaluation recommendations of last year, </a:t>
            </a:r>
            <a:r>
              <a:rPr lang="en-US" sz="2800" dirty="0" smtClean="0"/>
              <a:t>senior </a:t>
            </a:r>
            <a:r>
              <a:rPr lang="en-US" sz="2800" dirty="0"/>
              <a:t>classes were accompanied by a teacher-artist and a group consultant.</a:t>
            </a:r>
            <a:endParaRPr lang="he-IL" sz="2800" dirty="0"/>
          </a:p>
        </p:txBody>
      </p:sp>
      <p:pic>
        <p:nvPicPr>
          <p:cNvPr id="14" name="תמונה 1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491170" y="3019561"/>
            <a:ext cx="4423128" cy="2937749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347864" y="4607119"/>
            <a:ext cx="5616624" cy="166199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0"/>
            <a:r>
              <a:rPr lang="en-US" sz="2800" dirty="0" smtClean="0"/>
              <a:t>There were fundamental differences in the students’ approach to the notions of 'identity</a:t>
            </a:r>
            <a:r>
              <a:rPr lang="en-US" sz="2800" dirty="0"/>
              <a:t>' and </a:t>
            </a:r>
            <a:r>
              <a:rPr lang="en-US" sz="2800" dirty="0" smtClean="0"/>
              <a:t>'nationality'.</a:t>
            </a:r>
          </a:p>
          <a:p>
            <a:pPr rtl="0"/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633105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619788">
            <a:off x="5025176" y="2873749"/>
            <a:ext cx="3689711" cy="2710220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3284984"/>
            <a:ext cx="5112568" cy="3395661"/>
          </a:xfrm>
          <a:prstGeom prst="rect">
            <a:avLst/>
          </a:prstGeom>
        </p:spPr>
      </p:pic>
      <p:pic>
        <p:nvPicPr>
          <p:cNvPr id="3" name="תמונה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028650">
            <a:off x="417774" y="502319"/>
            <a:ext cx="4355167" cy="2892611"/>
          </a:xfrm>
          <a:prstGeom prst="rect">
            <a:avLst/>
          </a:prstGeom>
        </p:spPr>
      </p:pic>
      <p:pic>
        <p:nvPicPr>
          <p:cNvPr id="4" name="תמונה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0072" y="188640"/>
            <a:ext cx="3707904" cy="2780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142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394" y="3429000"/>
            <a:ext cx="4379979" cy="328498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30220" y="259586"/>
            <a:ext cx="3233667" cy="255454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3200" dirty="0"/>
              <a:t>"</a:t>
            </a:r>
            <a:r>
              <a:rPr lang="en-US" sz="3200" i="1" dirty="0"/>
              <a:t>Our role here is not to bring peace to the Middle </a:t>
            </a:r>
            <a:r>
              <a:rPr lang="en-US" sz="3200" i="1" dirty="0" smtClean="0"/>
              <a:t>East</a:t>
            </a:r>
            <a:r>
              <a:rPr lang="en-US" sz="3200" dirty="0" smtClean="0"/>
              <a:t>" said </a:t>
            </a:r>
            <a:r>
              <a:rPr lang="en-US" sz="3200" dirty="0" err="1" smtClean="0"/>
              <a:t>Eldad</a:t>
            </a:r>
            <a:r>
              <a:rPr lang="en-US" sz="3200" dirty="0" smtClean="0"/>
              <a:t> </a:t>
            </a:r>
            <a:r>
              <a:rPr lang="en-US" sz="3200" dirty="0" err="1" smtClean="0"/>
              <a:t>Sha’altiel</a:t>
            </a:r>
            <a:r>
              <a:rPr lang="en-US" sz="3200" dirty="0" smtClean="0"/>
              <a:t>.</a:t>
            </a:r>
            <a:endParaRPr lang="he-IL" sz="3200" dirty="0"/>
          </a:p>
        </p:txBody>
      </p:sp>
      <p:pic>
        <p:nvPicPr>
          <p:cNvPr id="6" name="תמונה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6096" y="137160"/>
            <a:ext cx="3608832" cy="329184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60032" y="3717032"/>
            <a:ext cx="4032448" cy="304698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en-US" sz="3200" dirty="0"/>
              <a:t>"</a:t>
            </a:r>
            <a:r>
              <a:rPr lang="en-US" sz="3200" i="1" dirty="0"/>
              <a:t>We settle for telling the two stories of the two peoples here, and let each side </a:t>
            </a:r>
            <a:r>
              <a:rPr lang="en-US" sz="3200" i="1" dirty="0" smtClean="0"/>
              <a:t>get a </a:t>
            </a:r>
            <a:r>
              <a:rPr lang="en-US" sz="3200" i="1" dirty="0"/>
              <a:t>glimpse into the other side</a:t>
            </a:r>
            <a:r>
              <a:rPr lang="en-US" sz="3200" dirty="0"/>
              <a:t>."</a:t>
            </a:r>
            <a:endParaRPr lang="he-IL" sz="3200" dirty="0"/>
          </a:p>
        </p:txBody>
      </p:sp>
    </p:spTree>
    <p:extLst>
      <p:ext uri="{BB962C8B-B14F-4D97-AF65-F5344CB8AC3E}">
        <p14:creationId xmlns:p14="http://schemas.microsoft.com/office/powerpoint/2010/main" val="1784069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4168" y="1628800"/>
            <a:ext cx="2837335" cy="1884499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262" y="3789040"/>
            <a:ext cx="4427984" cy="2940975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1268759"/>
            <a:ext cx="4427984" cy="29409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3529" y="188640"/>
            <a:ext cx="8597974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3600" dirty="0" smtClean="0">
                <a:solidFill>
                  <a:srgbClr val="002060"/>
                </a:solidFill>
              </a:rPr>
              <a:t>“</a:t>
            </a:r>
            <a:r>
              <a:rPr lang="en-US" sz="3600" i="1" dirty="0" smtClean="0">
                <a:solidFill>
                  <a:srgbClr val="002060"/>
                </a:solidFill>
              </a:rPr>
              <a:t>We’ve learned that there </a:t>
            </a:r>
            <a:r>
              <a:rPr lang="en-US" sz="3600" i="1" dirty="0">
                <a:solidFill>
                  <a:srgbClr val="002060"/>
                </a:solidFill>
              </a:rPr>
              <a:t>is no 'one' truth, </a:t>
            </a:r>
            <a:r>
              <a:rPr lang="en-US" sz="3600" i="1" dirty="0" smtClean="0">
                <a:solidFill>
                  <a:srgbClr val="002060"/>
                </a:solidFill>
              </a:rPr>
              <a:t>it </a:t>
            </a:r>
            <a:r>
              <a:rPr lang="en-US" sz="3600" i="1" dirty="0">
                <a:solidFill>
                  <a:srgbClr val="002060"/>
                </a:solidFill>
              </a:rPr>
              <a:t>is somewhere in the </a:t>
            </a:r>
            <a:r>
              <a:rPr lang="en-US" sz="3600" i="1" dirty="0" smtClean="0">
                <a:solidFill>
                  <a:srgbClr val="002060"/>
                </a:solidFill>
              </a:rPr>
              <a:t>middle</a:t>
            </a:r>
            <a:r>
              <a:rPr lang="en-US" sz="3600" dirty="0" smtClean="0">
                <a:solidFill>
                  <a:srgbClr val="002060"/>
                </a:solidFill>
              </a:rPr>
              <a:t>”</a:t>
            </a:r>
            <a:endParaRPr lang="he-IL" sz="3600" dirty="0">
              <a:solidFill>
                <a:srgbClr val="002060"/>
              </a:solidFill>
            </a:endParaRPr>
          </a:p>
        </p:txBody>
      </p:sp>
      <p:pic>
        <p:nvPicPr>
          <p:cNvPr id="5" name="תמונה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80520" y="3068960"/>
            <a:ext cx="4283968" cy="284532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300192" y="5445224"/>
            <a:ext cx="170415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200" dirty="0" smtClean="0"/>
              <a:t>‘Bubbles’</a:t>
            </a:r>
            <a:endParaRPr lang="he-IL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1163588" y="1538258"/>
            <a:ext cx="119766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dirty="0" smtClean="0"/>
              <a:t>‘Jew’</a:t>
            </a:r>
            <a:endParaRPr lang="he-IL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3491880" y="1527175"/>
            <a:ext cx="93935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dirty="0" smtClean="0"/>
              <a:t>‘Arab’</a:t>
            </a:r>
            <a:endParaRPr lang="he-IL" sz="2400" dirty="0"/>
          </a:p>
        </p:txBody>
      </p:sp>
    </p:spTree>
    <p:extLst>
      <p:ext uri="{BB962C8B-B14F-4D97-AF65-F5344CB8AC3E}">
        <p14:creationId xmlns:p14="http://schemas.microsoft.com/office/powerpoint/2010/main" val="2400099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1" y="260648"/>
            <a:ext cx="8772697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3200" dirty="0"/>
              <a:t>‘Houses</a:t>
            </a:r>
            <a:r>
              <a:rPr lang="en-US" sz="3200" dirty="0" smtClean="0"/>
              <a:t>’ Project</a:t>
            </a:r>
            <a:r>
              <a:rPr lang="en-US" sz="3200" dirty="0"/>
              <a:t>: </a:t>
            </a:r>
            <a:r>
              <a:rPr lang="en-US" sz="3200" dirty="0" smtClean="0"/>
              <a:t>The participants were divided into mixed pairs and were asked to create a house. What would be in it? What would it look like?</a:t>
            </a:r>
            <a:endParaRPr lang="he-IL" sz="3200" dirty="0"/>
          </a:p>
        </p:txBody>
      </p:sp>
      <p:pic>
        <p:nvPicPr>
          <p:cNvPr id="5" name="תמונה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17977">
            <a:off x="4762516" y="3031458"/>
            <a:ext cx="3899925" cy="2924944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2524779"/>
            <a:ext cx="4788024" cy="3591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04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1570186"/>
          </a:xfrm>
        </p:spPr>
        <p:txBody>
          <a:bodyPr>
            <a:noAutofit/>
          </a:bodyPr>
          <a:lstStyle/>
          <a:p>
            <a:r>
              <a:rPr lang="en-US" sz="3600" dirty="0" smtClean="0"/>
              <a:t>Bridging the Gap: 2011/2012</a:t>
            </a:r>
            <a:br>
              <a:rPr lang="en-US" sz="3600" dirty="0" smtClean="0"/>
            </a:br>
            <a:r>
              <a:rPr lang="en-US" sz="3600" dirty="0" smtClean="0"/>
              <a:t>The </a:t>
            </a:r>
            <a:r>
              <a:rPr lang="en-US" sz="3600" dirty="0"/>
              <a:t>Jewish-Arab </a:t>
            </a:r>
            <a:r>
              <a:rPr lang="en-US" sz="3600" dirty="0" smtClean="0"/>
              <a:t>Art Program</a:t>
            </a:r>
            <a:br>
              <a:rPr lang="en-US" sz="3600" dirty="0" smtClean="0"/>
            </a:br>
            <a:r>
              <a:rPr lang="en-US" sz="3600" dirty="0" smtClean="0"/>
              <a:t>at the Youth Wing for Art Education</a:t>
            </a:r>
            <a:endParaRPr lang="he-IL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611560" y="5733256"/>
            <a:ext cx="8208912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2800" dirty="0" smtClean="0"/>
              <a:t>Bridging the Gap is made possible through the generosity of the German Friends of the Israel Museum</a:t>
            </a:r>
            <a:endParaRPr lang="he-IL" sz="2800" dirty="0"/>
          </a:p>
        </p:txBody>
      </p:sp>
      <p:pic>
        <p:nvPicPr>
          <p:cNvPr id="3" name="מציין מיקום תוכן 2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26564" y="2217261"/>
            <a:ext cx="4690872" cy="3291840"/>
          </a:xfrm>
        </p:spPr>
      </p:pic>
    </p:spTree>
    <p:extLst>
      <p:ext uri="{BB962C8B-B14F-4D97-AF65-F5344CB8AC3E}">
        <p14:creationId xmlns:p14="http://schemas.microsoft.com/office/powerpoint/2010/main" val="2030868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0"/>
            <a:r>
              <a:rPr lang="en-US" dirty="0"/>
              <a:t>They worked </a:t>
            </a:r>
            <a:r>
              <a:rPr lang="en-US" dirty="0" smtClean="0"/>
              <a:t>together </a:t>
            </a:r>
            <a:r>
              <a:rPr lang="en-US" dirty="0"/>
              <a:t>in </a:t>
            </a:r>
            <a:r>
              <a:rPr lang="en-US" dirty="0" smtClean="0"/>
              <a:t>harmony</a:t>
            </a:r>
            <a:r>
              <a:rPr lang="en-US" dirty="0"/>
              <a:t>, helping each other</a:t>
            </a:r>
            <a:endParaRPr lang="he-IL" dirty="0"/>
          </a:p>
        </p:txBody>
      </p:sp>
      <p:pic>
        <p:nvPicPr>
          <p:cNvPr id="5" name="תמונה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1844824"/>
            <a:ext cx="3435846" cy="4581128"/>
          </a:xfrm>
          <a:prstGeom prst="rect">
            <a:avLst/>
          </a:prstGeom>
        </p:spPr>
      </p:pic>
      <p:pic>
        <p:nvPicPr>
          <p:cNvPr id="9" name="תמונה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3928" y="1558617"/>
            <a:ext cx="4475989" cy="3356992"/>
          </a:xfrm>
          <a:prstGeom prst="rect">
            <a:avLst/>
          </a:prstGeom>
        </p:spPr>
      </p:pic>
      <p:pic>
        <p:nvPicPr>
          <p:cNvPr id="8" name="תמונה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4168" y="4509120"/>
            <a:ext cx="2952328" cy="2214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3587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568952" cy="2434282"/>
          </a:xfrm>
        </p:spPr>
        <p:txBody>
          <a:bodyPr>
            <a:normAutofit/>
          </a:bodyPr>
          <a:lstStyle/>
          <a:p>
            <a:pPr rtl="0"/>
            <a:r>
              <a:rPr lang="en-US" sz="3200" dirty="0">
                <a:solidFill>
                  <a:srgbClr val="002060"/>
                </a:solidFill>
              </a:rPr>
              <a:t>"</a:t>
            </a:r>
            <a:r>
              <a:rPr lang="en-US" sz="3200" i="1" dirty="0">
                <a:solidFill>
                  <a:srgbClr val="002060"/>
                </a:solidFill>
              </a:rPr>
              <a:t>Perhaps they do not come out of this program 'buddies', </a:t>
            </a:r>
            <a:r>
              <a:rPr lang="en-US" sz="3200" i="1" dirty="0" smtClean="0">
                <a:solidFill>
                  <a:srgbClr val="002060"/>
                </a:solidFill>
              </a:rPr>
              <a:t>but </a:t>
            </a:r>
            <a:r>
              <a:rPr lang="en-US" sz="3200" i="1" dirty="0">
                <a:solidFill>
                  <a:srgbClr val="002060"/>
                </a:solidFill>
              </a:rPr>
              <a:t>they do leave with a better understanding of </a:t>
            </a:r>
            <a:r>
              <a:rPr lang="en-US" sz="3200" i="1" dirty="0" smtClean="0">
                <a:solidFill>
                  <a:srgbClr val="002060"/>
                </a:solidFill>
              </a:rPr>
              <a:t>what the other side feels, and </a:t>
            </a:r>
            <a:r>
              <a:rPr lang="en-US" sz="3200" i="1" dirty="0">
                <a:solidFill>
                  <a:srgbClr val="002060"/>
                </a:solidFill>
              </a:rPr>
              <a:t>that's plenty</a:t>
            </a:r>
            <a:r>
              <a:rPr lang="en-US" sz="3200" dirty="0" smtClean="0">
                <a:solidFill>
                  <a:srgbClr val="002060"/>
                </a:solidFill>
              </a:rPr>
              <a:t>.“ (</a:t>
            </a:r>
            <a:r>
              <a:rPr lang="en-US" sz="3200" dirty="0" err="1" smtClean="0">
                <a:solidFill>
                  <a:srgbClr val="002060"/>
                </a:solidFill>
              </a:rPr>
              <a:t>Eldad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</a:rPr>
              <a:t>Sha’altiel</a:t>
            </a:r>
            <a:r>
              <a:rPr lang="en-US" sz="3200" dirty="0" smtClean="0">
                <a:solidFill>
                  <a:srgbClr val="002060"/>
                </a:solidFill>
              </a:rPr>
              <a:t>)</a:t>
            </a:r>
            <a:endParaRPr lang="he-IL" sz="3200" dirty="0">
              <a:solidFill>
                <a:srgbClr val="002060"/>
              </a:solidFill>
            </a:endParaRPr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1680" y="2564904"/>
            <a:ext cx="5628117" cy="4221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3615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427984" y="4077072"/>
            <a:ext cx="4536504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rtl="0"/>
            <a:r>
              <a:rPr lang="en-US" sz="4800" i="1" dirty="0" smtClean="0">
                <a:solidFill>
                  <a:srgbClr val="002060"/>
                </a:solidFill>
                <a:cs typeface="+mj-cs"/>
              </a:rPr>
              <a:t>Thank You and Goodbye</a:t>
            </a:r>
            <a:endParaRPr lang="he-IL" sz="4800" i="1" dirty="0">
              <a:solidFill>
                <a:srgbClr val="002060"/>
              </a:solidFill>
              <a:cs typeface="+mj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860032" y="2132856"/>
            <a:ext cx="3600400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4000" dirty="0" smtClean="0">
                <a:latin typeface="Bradley Hand ITC" pitchFamily="66" charset="0"/>
              </a:rPr>
              <a:t>“</a:t>
            </a:r>
            <a:r>
              <a:rPr lang="en-US" sz="4000" i="1" dirty="0" smtClean="0">
                <a:latin typeface="Bradley Hand ITC" pitchFamily="66" charset="0"/>
              </a:rPr>
              <a:t>Peace everywhere</a:t>
            </a:r>
            <a:r>
              <a:rPr lang="en-US" sz="4000" dirty="0" smtClean="0">
                <a:latin typeface="Bradley Hand ITC" pitchFamily="66" charset="0"/>
              </a:rPr>
              <a:t>”</a:t>
            </a:r>
            <a:endParaRPr lang="he-IL" sz="4000" dirty="0">
              <a:latin typeface="Bradley Hand ITC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42449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274638"/>
            <a:ext cx="7704856" cy="1570186"/>
          </a:xfrm>
        </p:spPr>
        <p:txBody>
          <a:bodyPr>
            <a:noAutofit/>
          </a:bodyPr>
          <a:lstStyle/>
          <a:p>
            <a:r>
              <a:rPr lang="en-US" sz="2400" dirty="0" smtClean="0">
                <a:latin typeface="Calibri" pitchFamily="34" charset="0"/>
              </a:rPr>
              <a:t>The </a:t>
            </a:r>
            <a:r>
              <a:rPr lang="en-US" sz="2400" dirty="0">
                <a:latin typeface="Calibri" pitchFamily="34" charset="0"/>
              </a:rPr>
              <a:t>joint Arab-Jewish art class for Jerusalem </a:t>
            </a:r>
            <a:r>
              <a:rPr lang="en-US" sz="2400" dirty="0" smtClean="0">
                <a:latin typeface="Calibri" pitchFamily="34" charset="0"/>
              </a:rPr>
              <a:t>schoolchildren </a:t>
            </a:r>
            <a:r>
              <a:rPr lang="en-US" sz="2400" dirty="0">
                <a:latin typeface="Calibri" pitchFamily="34" charset="0"/>
              </a:rPr>
              <a:t>has been running for the last 19 </a:t>
            </a:r>
            <a:r>
              <a:rPr lang="en-US" sz="2400" dirty="0" smtClean="0">
                <a:latin typeface="Calibri" pitchFamily="34" charset="0"/>
              </a:rPr>
              <a:t>years and since 2010, </a:t>
            </a:r>
            <a:r>
              <a:rPr lang="en-US" sz="2400" dirty="0">
                <a:latin typeface="Calibri" pitchFamily="34" charset="0"/>
              </a:rPr>
              <a:t>the German Friends of the Israel Museum </a:t>
            </a:r>
            <a:r>
              <a:rPr lang="en-US" sz="2400" dirty="0" smtClean="0">
                <a:latin typeface="Calibri" pitchFamily="34" charset="0"/>
              </a:rPr>
              <a:t>have been active </a:t>
            </a:r>
            <a:r>
              <a:rPr lang="en-US" sz="2400" dirty="0">
                <a:latin typeface="Calibri" pitchFamily="34" charset="0"/>
              </a:rPr>
              <a:t>and generous </a:t>
            </a:r>
            <a:r>
              <a:rPr lang="en-US" sz="2400" dirty="0" smtClean="0">
                <a:latin typeface="Calibri" pitchFamily="34" charset="0"/>
              </a:rPr>
              <a:t>supporters.</a:t>
            </a:r>
            <a:endParaRPr lang="en-US" sz="2400" dirty="0">
              <a:latin typeface="Calibri" pitchFamily="34" charset="0"/>
            </a:endParaRPr>
          </a:p>
        </p:txBody>
      </p:sp>
      <p:pic>
        <p:nvPicPr>
          <p:cNvPr id="3" name="מציין מיקום תוכן 2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9632" y="2060848"/>
            <a:ext cx="6814371" cy="4525963"/>
          </a:xfrm>
        </p:spPr>
      </p:pic>
    </p:spTree>
    <p:extLst>
      <p:ext uri="{BB962C8B-B14F-4D97-AF65-F5344CB8AC3E}">
        <p14:creationId xmlns:p14="http://schemas.microsoft.com/office/powerpoint/2010/main" val="3794563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107504" y="5304690"/>
            <a:ext cx="892899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r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r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r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r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rtl="0"/>
            <a:r>
              <a:rPr lang="en-US" sz="2400" dirty="0">
                <a:latin typeface="+mn-lt"/>
              </a:rPr>
              <a:t>Every year Bridging the Gap </a:t>
            </a:r>
            <a:r>
              <a:rPr lang="en-US" sz="2400" dirty="0" smtClean="0">
                <a:latin typeface="+mn-lt"/>
              </a:rPr>
              <a:t>rises to </a:t>
            </a:r>
            <a:r>
              <a:rPr lang="en-US" sz="2400" dirty="0">
                <a:latin typeface="+mn-lt"/>
              </a:rPr>
              <a:t>the increasingly difficult challenge of strengthening </a:t>
            </a:r>
            <a:r>
              <a:rPr lang="en-US" sz="2400" dirty="0" smtClean="0">
                <a:latin typeface="+mn-lt"/>
              </a:rPr>
              <a:t>ties </a:t>
            </a:r>
            <a:r>
              <a:rPr lang="en-US" sz="2400" dirty="0">
                <a:latin typeface="+mn-lt"/>
              </a:rPr>
              <a:t>between the Arab and </a:t>
            </a:r>
            <a:r>
              <a:rPr lang="en-US" sz="2400" dirty="0" smtClean="0">
                <a:latin typeface="+mn-lt"/>
              </a:rPr>
              <a:t>Jewish </a:t>
            </a:r>
            <a:r>
              <a:rPr lang="en-US" sz="2400" dirty="0">
                <a:latin typeface="+mn-lt"/>
              </a:rPr>
              <a:t>communities </a:t>
            </a:r>
            <a:r>
              <a:rPr lang="en-US" sz="2400" dirty="0" smtClean="0">
                <a:latin typeface="+mn-lt"/>
              </a:rPr>
              <a:t>co-</a:t>
            </a:r>
            <a:r>
              <a:rPr lang="en-US" sz="2400" dirty="0" err="1" smtClean="0">
                <a:latin typeface="+mn-lt"/>
              </a:rPr>
              <a:t>existening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>
                <a:latin typeface="+mn-lt"/>
              </a:rPr>
              <a:t>in Jerusalem.</a:t>
            </a:r>
            <a:endParaRPr lang="he-IL" sz="2600" dirty="0">
              <a:latin typeface="+mn-lt"/>
            </a:endParaRPr>
          </a:p>
        </p:txBody>
      </p:sp>
      <p:pic>
        <p:nvPicPr>
          <p:cNvPr id="3" name="מציין מיקום תוכן 2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6104" y="548680"/>
            <a:ext cx="5071792" cy="4525963"/>
          </a:xfrm>
        </p:spPr>
      </p:pic>
    </p:spTree>
    <p:extLst>
      <p:ext uri="{BB962C8B-B14F-4D97-AF65-F5344CB8AC3E}">
        <p14:creationId xmlns:p14="http://schemas.microsoft.com/office/powerpoint/2010/main" val="1249948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8352928" cy="1512168"/>
          </a:xfrm>
        </p:spPr>
        <p:txBody>
          <a:bodyPr>
            <a:normAutofit fontScale="90000"/>
          </a:bodyPr>
          <a:lstStyle/>
          <a:p>
            <a:pPr rtl="0"/>
            <a:r>
              <a:rPr lang="en-US" sz="2700" dirty="0" smtClean="0">
                <a:latin typeface="Calibri" pitchFamily="34" charset="0"/>
              </a:rPr>
              <a:t>The 2011/12 program began on October 2011 and comprises two classes: one made up of sixth grade students and the other of eighth grade students. Total participation: 76</a:t>
            </a:r>
            <a:r>
              <a:rPr lang="en-US" sz="3200" dirty="0" smtClean="0">
                <a:latin typeface="Calibri" pitchFamily="34" charset="0"/>
              </a:rPr>
              <a:t/>
            </a:r>
            <a:br>
              <a:rPr lang="en-US" sz="3200" dirty="0" smtClean="0">
                <a:latin typeface="Calibri" pitchFamily="34" charset="0"/>
              </a:rPr>
            </a:br>
            <a:endParaRPr lang="he-IL" sz="3200" dirty="0"/>
          </a:p>
        </p:txBody>
      </p:sp>
      <p:pic>
        <p:nvPicPr>
          <p:cNvPr id="3" name="מציין מיקום תוכן 2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29040" y="1989138"/>
            <a:ext cx="5516033" cy="4137025"/>
          </a:xfrm>
        </p:spPr>
      </p:pic>
    </p:spTree>
    <p:extLst>
      <p:ext uri="{BB962C8B-B14F-4D97-AF65-F5344CB8AC3E}">
        <p14:creationId xmlns:p14="http://schemas.microsoft.com/office/powerpoint/2010/main" val="4126637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מציין מיקום תוכן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004291">
            <a:off x="371398" y="830674"/>
            <a:ext cx="3671230" cy="2544680"/>
          </a:xfrm>
        </p:spPr>
      </p:pic>
      <p:pic>
        <p:nvPicPr>
          <p:cNvPr id="7" name="תמונה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7600" y="3776750"/>
            <a:ext cx="4246750" cy="2820602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631775">
            <a:off x="4671056" y="895672"/>
            <a:ext cx="4061595" cy="2865049"/>
          </a:xfrm>
          <a:prstGeom prst="rect">
            <a:avLst/>
          </a:prstGeom>
        </p:spPr>
      </p:pic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0"/>
            <a:r>
              <a:rPr lang="en-US" dirty="0" smtClean="0"/>
              <a:t>2011/2012 – The Mission: Addressing Difficult Issues</a:t>
            </a:r>
            <a:endParaRPr lang="he-IL" dirty="0"/>
          </a:p>
        </p:txBody>
      </p:sp>
      <p:sp>
        <p:nvSpPr>
          <p:cNvPr id="6" name="TextBox 5"/>
          <p:cNvSpPr txBox="1"/>
          <p:nvPr/>
        </p:nvSpPr>
        <p:spPr>
          <a:xfrm>
            <a:off x="251521" y="3478356"/>
            <a:ext cx="4608511" cy="304698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3200" dirty="0" smtClean="0"/>
              <a:t>"</a:t>
            </a:r>
            <a:r>
              <a:rPr lang="en-US" sz="3200" dirty="0"/>
              <a:t>We chose to </a:t>
            </a:r>
            <a:r>
              <a:rPr lang="en-US" sz="3200" dirty="0" smtClean="0"/>
              <a:t>put forth the </a:t>
            </a:r>
            <a:r>
              <a:rPr lang="en-US" sz="3200" dirty="0"/>
              <a:t>obstacles – let the students face them – because THIS is </a:t>
            </a:r>
            <a:r>
              <a:rPr lang="en-US" sz="3200" dirty="0" smtClean="0"/>
              <a:t>reality." (</a:t>
            </a:r>
            <a:r>
              <a:rPr lang="en-US" sz="3200" dirty="0" err="1" smtClean="0"/>
              <a:t>Eldad</a:t>
            </a:r>
            <a:r>
              <a:rPr lang="en-US" sz="3200" dirty="0" smtClean="0"/>
              <a:t> </a:t>
            </a:r>
            <a:r>
              <a:rPr lang="en-US" sz="3200" dirty="0" err="1"/>
              <a:t>Sha'altiel</a:t>
            </a:r>
            <a:r>
              <a:rPr lang="en-US" sz="3200" dirty="0"/>
              <a:t>, </a:t>
            </a:r>
            <a:r>
              <a:rPr lang="en-US" sz="3200" dirty="0" smtClean="0"/>
              <a:t>program director)</a:t>
            </a:r>
            <a:endParaRPr lang="he-IL" sz="3200" dirty="0"/>
          </a:p>
        </p:txBody>
      </p:sp>
    </p:spTree>
    <p:extLst>
      <p:ext uri="{BB962C8B-B14F-4D97-AF65-F5344CB8AC3E}">
        <p14:creationId xmlns:p14="http://schemas.microsoft.com/office/powerpoint/2010/main" val="473188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כותרת 1"/>
          <p:cNvSpPr>
            <a:spLocks noGrp="1"/>
          </p:cNvSpPr>
          <p:nvPr>
            <p:ph type="title"/>
          </p:nvPr>
        </p:nvSpPr>
        <p:spPr>
          <a:xfrm>
            <a:off x="755576" y="274638"/>
            <a:ext cx="7200800" cy="1143000"/>
          </a:xfrm>
        </p:spPr>
        <p:txBody>
          <a:bodyPr>
            <a:noAutofit/>
          </a:bodyPr>
          <a:lstStyle/>
          <a:p>
            <a:pPr rtl="0"/>
            <a:r>
              <a:rPr lang="en-US" sz="2800" dirty="0" smtClean="0"/>
              <a:t>The first lesson for both the 6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</a:t>
            </a:r>
            <a:r>
              <a:rPr lang="en-US" sz="2800" dirty="0"/>
              <a:t>and 8</a:t>
            </a:r>
            <a:r>
              <a:rPr lang="en-US" sz="2800" baseline="30000" dirty="0"/>
              <a:t>th</a:t>
            </a:r>
            <a:r>
              <a:rPr lang="en-US" sz="2800" dirty="0"/>
              <a:t> graders was </a:t>
            </a:r>
            <a:r>
              <a:rPr lang="en-US" sz="2800" dirty="0" smtClean="0"/>
              <a:t>a joint meeting for students and parents.</a:t>
            </a:r>
            <a:endParaRPr lang="he-IL" sz="2800" dirty="0"/>
          </a:p>
        </p:txBody>
      </p:sp>
      <p:pic>
        <p:nvPicPr>
          <p:cNvPr id="8" name="מציין מיקום תוכן 7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673" y="1700808"/>
            <a:ext cx="8907751" cy="4176465"/>
          </a:xfrm>
        </p:spPr>
      </p:pic>
    </p:spTree>
    <p:extLst>
      <p:ext uri="{BB962C8B-B14F-4D97-AF65-F5344CB8AC3E}">
        <p14:creationId xmlns:p14="http://schemas.microsoft.com/office/powerpoint/2010/main" val="1892069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מציין מיקום תוכן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913689">
            <a:off x="282249" y="2355741"/>
            <a:ext cx="5058387" cy="3353069"/>
          </a:xfrm>
        </p:spPr>
      </p:pic>
      <p:pic>
        <p:nvPicPr>
          <p:cNvPr id="5" name="תמונה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53742">
            <a:off x="4704032" y="492552"/>
            <a:ext cx="4355976" cy="2789819"/>
          </a:xfrm>
          <a:prstGeom prst="rect">
            <a:avLst/>
          </a:prstGeom>
        </p:spPr>
      </p:pic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 rot="20682799">
            <a:off x="40086" y="661259"/>
            <a:ext cx="5328592" cy="1296144"/>
          </a:xfrm>
        </p:spPr>
        <p:txBody>
          <a:bodyPr>
            <a:noAutofit/>
          </a:bodyPr>
          <a:lstStyle/>
          <a:p>
            <a:pPr rtl="0"/>
            <a:r>
              <a:rPr lang="en-US" sz="2400" dirty="0" smtClean="0"/>
              <a:t>The 6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grade students were taught by </a:t>
            </a:r>
            <a:r>
              <a:rPr lang="en-US" sz="2400" dirty="0" err="1" smtClean="0"/>
              <a:t>Hannan</a:t>
            </a:r>
            <a:r>
              <a:rPr lang="en-US" sz="2400" dirty="0" smtClean="0"/>
              <a:t> Abu-Hussein, </a:t>
            </a:r>
            <a:r>
              <a:rPr lang="en-US" sz="2400" dirty="0" err="1" smtClean="0"/>
              <a:t>Orly</a:t>
            </a:r>
            <a:r>
              <a:rPr lang="en-US" sz="2400" dirty="0" smtClean="0"/>
              <a:t> </a:t>
            </a:r>
            <a:r>
              <a:rPr lang="en-US" sz="2400" dirty="0" err="1" smtClean="0"/>
              <a:t>Nir</a:t>
            </a:r>
            <a:r>
              <a:rPr lang="en-US" sz="2400" dirty="0" smtClean="0"/>
              <a:t>, Rowan Abu-el-</a:t>
            </a:r>
            <a:r>
              <a:rPr lang="en-US" sz="2400" dirty="0" err="1" smtClean="0"/>
              <a:t>Hawa</a:t>
            </a:r>
            <a:r>
              <a:rPr lang="en-US" sz="2400" dirty="0" smtClean="0"/>
              <a:t> and Ayala Landau</a:t>
            </a:r>
            <a:endParaRPr lang="he-IL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5797151" y="3717032"/>
            <a:ext cx="2880320" cy="304698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2400" dirty="0">
                <a:latin typeface="+mj-lt"/>
              </a:rPr>
              <a:t>The 9</a:t>
            </a:r>
            <a:r>
              <a:rPr lang="en-US" sz="2400" baseline="30000" dirty="0">
                <a:latin typeface="+mj-lt"/>
              </a:rPr>
              <a:t>th</a:t>
            </a:r>
            <a:r>
              <a:rPr lang="en-US" sz="2400" dirty="0">
                <a:latin typeface="+mj-lt"/>
              </a:rPr>
              <a:t> grade students were taught by </a:t>
            </a:r>
            <a:r>
              <a:rPr lang="en-US" sz="2400" dirty="0" err="1">
                <a:latin typeface="+mj-lt"/>
              </a:rPr>
              <a:t>Hannan</a:t>
            </a:r>
            <a:r>
              <a:rPr lang="en-US" sz="2400" dirty="0">
                <a:latin typeface="+mj-lt"/>
              </a:rPr>
              <a:t> Abu-Hussein and </a:t>
            </a:r>
            <a:r>
              <a:rPr lang="en-US" sz="2400" dirty="0" err="1">
                <a:latin typeface="+mj-lt"/>
              </a:rPr>
              <a:t>Anat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Barel</a:t>
            </a:r>
            <a:r>
              <a:rPr lang="en-US" sz="2400" dirty="0">
                <a:latin typeface="+mj-lt"/>
              </a:rPr>
              <a:t>, and </a:t>
            </a:r>
            <a:r>
              <a:rPr lang="en-US" sz="2400" dirty="0" err="1">
                <a:latin typeface="+mj-lt"/>
              </a:rPr>
              <a:t>Hanin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Magadla</a:t>
            </a:r>
            <a:r>
              <a:rPr lang="en-US" sz="2400" dirty="0">
                <a:latin typeface="+mj-lt"/>
              </a:rPr>
              <a:t> and </a:t>
            </a:r>
            <a:r>
              <a:rPr lang="en-US" sz="2400" dirty="0" err="1">
                <a:latin typeface="+mj-lt"/>
              </a:rPr>
              <a:t>Ohad</a:t>
            </a:r>
            <a:r>
              <a:rPr lang="en-US" sz="2400" dirty="0">
                <a:latin typeface="+mj-lt"/>
              </a:rPr>
              <a:t> Hoffman were group instructors</a:t>
            </a:r>
            <a:r>
              <a:rPr lang="en-US" sz="2400" dirty="0" smtClean="0">
                <a:latin typeface="+mj-lt"/>
              </a:rPr>
              <a:t>.</a:t>
            </a:r>
            <a:endParaRPr lang="he-IL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56756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מציין מיקום תוכן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3933056"/>
            <a:ext cx="3596217" cy="2697163"/>
          </a:xfrm>
        </p:spPr>
      </p:pic>
      <p:pic>
        <p:nvPicPr>
          <p:cNvPr id="6" name="תמונה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95175">
            <a:off x="4966084" y="1108780"/>
            <a:ext cx="3899925" cy="2924944"/>
          </a:xfrm>
          <a:prstGeom prst="rect">
            <a:avLst/>
          </a:prstGeom>
        </p:spPr>
      </p:pic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 rot="21204224">
            <a:off x="-113725" y="527307"/>
            <a:ext cx="5544616" cy="2736304"/>
          </a:xfrm>
        </p:spPr>
        <p:txBody>
          <a:bodyPr>
            <a:noAutofit/>
          </a:bodyPr>
          <a:lstStyle/>
          <a:p>
            <a:pPr rtl="0"/>
            <a:r>
              <a:rPr lang="en-US" sz="2800" dirty="0" smtClean="0"/>
              <a:t>Inspired by masks that are exhibited in the Israel Museum galleries, the students cast masks of each other, which fostered dialogue and intimacy between them.</a:t>
            </a:r>
            <a:endParaRPr lang="he-IL" sz="2800" dirty="0"/>
          </a:p>
        </p:txBody>
      </p:sp>
      <p:pic>
        <p:nvPicPr>
          <p:cNvPr id="5" name="תמונה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385349">
            <a:off x="2856566" y="3143193"/>
            <a:ext cx="3779912" cy="2834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071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309</TotalTime>
  <Words>615</Words>
  <Application>Microsoft Office PowerPoint</Application>
  <PresentationFormat>‫הצגה על המסך (4:3)</PresentationFormat>
  <Paragraphs>34</Paragraphs>
  <Slides>22</Slides>
  <Notes>0</Notes>
  <HiddenSlides>0</HiddenSlides>
  <MMClips>0</MMClips>
  <ScaleCrop>false</ScaleCrop>
  <HeadingPairs>
    <vt:vector size="4" baseType="variant"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22</vt:i4>
      </vt:variant>
    </vt:vector>
  </HeadingPairs>
  <TitlesOfParts>
    <vt:vector size="23" baseType="lpstr">
      <vt:lpstr>1_ערכת נושא Office</vt:lpstr>
      <vt:lpstr>מצגת של PowerPoint</vt:lpstr>
      <vt:lpstr>Bridging the Gap: 2011/2012 The Jewish-Arab Art Program at the Youth Wing for Art Education</vt:lpstr>
      <vt:lpstr>The joint Arab-Jewish art class for Jerusalem schoolchildren has been running for the last 19 years and since 2010, the German Friends of the Israel Museum have been active and generous supporters.</vt:lpstr>
      <vt:lpstr>מצגת של PowerPoint</vt:lpstr>
      <vt:lpstr>The 2011/12 program began on October 2011 and comprises two classes: one made up of sixth grade students and the other of eighth grade students. Total participation: 76 </vt:lpstr>
      <vt:lpstr>2011/2012 – The Mission: Addressing Difficult Issues</vt:lpstr>
      <vt:lpstr>The first lesson for both the 6th and 8th graders was a joint meeting for students and parents.</vt:lpstr>
      <vt:lpstr>The 6th grade students were taught by Hannan Abu-Hussein, Orly Nir, Rowan Abu-el-Hawa and Ayala Landau</vt:lpstr>
      <vt:lpstr>Inspired by masks that are exhibited in the Israel Museum galleries, the students cast masks of each other, which fostered dialogue and intimacy between them.</vt:lpstr>
      <vt:lpstr>Bridging the Gap has proven to be a twofold success: Firstly, the Jewish and Arab students both chose this art program as their preferred after school activity, and demonstrated their commitment to it throughout the year.</vt:lpstr>
      <vt:lpstr>In June 2012, all 6th grade students went on a trip to Jaffa.</vt:lpstr>
      <vt:lpstr>The children watched a play called “The Trip to the Cheese Planet” by the Arab-Hebrew Theater, Jaffa. </vt:lpstr>
      <vt:lpstr>The play was followed by a walk around Jaffa port and a painting session at sunset</vt:lpstr>
      <vt:lpstr>Real co-existence: Letting the children hear the two sides of the story.</vt:lpstr>
      <vt:lpstr>This year, based on the evaluation recommendations of last year, senior classes were accompanied by a teacher-artist and a group consultant.</vt:lpstr>
      <vt:lpstr>מצגת של PowerPoint</vt:lpstr>
      <vt:lpstr>מצגת של PowerPoint</vt:lpstr>
      <vt:lpstr>מצגת של PowerPoint</vt:lpstr>
      <vt:lpstr>מצגת של PowerPoint</vt:lpstr>
      <vt:lpstr>They worked together in harmony, helping each other</vt:lpstr>
      <vt:lpstr>"Perhaps they do not come out of this program 'buddies', but they do leave with a better understanding of what the other side feels, and that's plenty.“ (Eldad Sha’altiel)</vt:lpstr>
      <vt:lpstr>מצגת של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אלבום תמונות</dc:title>
  <dc:creator>Sharon Shacham</dc:creator>
  <cp:lastModifiedBy>Tali Gavish  </cp:lastModifiedBy>
  <cp:revision>43</cp:revision>
  <dcterms:created xsi:type="dcterms:W3CDTF">2012-06-13T11:05:56Z</dcterms:created>
  <dcterms:modified xsi:type="dcterms:W3CDTF">2012-07-02T15:19:46Z</dcterms:modified>
</cp:coreProperties>
</file>